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3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ne Talvacchio" initials="AMT" lastIdx="3" clrIdx="0"/>
  <p:cmAuthor id="1" name="Kevin Gotchet" initials="KG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01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94598" autoAdjust="0"/>
  </p:normalViewPr>
  <p:slideViewPr>
    <p:cSldViewPr>
      <p:cViewPr varScale="1">
        <p:scale>
          <a:sx n="67" d="100"/>
          <a:sy n="67" d="100"/>
        </p:scale>
        <p:origin x="-528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87129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6738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74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77316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47868"/>
            <a:ext cx="8229600" cy="1143000"/>
          </a:xfrm>
        </p:spPr>
        <p:txBody>
          <a:bodyPr>
            <a:normAutofit/>
          </a:bodyPr>
          <a:lstStyle>
            <a:lvl1pPr>
              <a:tabLst/>
              <a:defRPr sz="3600" b="1" baseline="0">
                <a:latin typeface="Trade Gothic LT Std Extended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568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522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92373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90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0044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4941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81030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28777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Slide_background_new.tif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" y="-13252"/>
            <a:ext cx="9141262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45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0" y="0"/>
            <a:ext cx="9144000" cy="0"/>
          </a:xfrm>
          <a:prstGeom prst="line">
            <a:avLst/>
          </a:prstGeom>
          <a:ln w="38100">
            <a:solidFill>
              <a:srgbClr val="E4701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0" y="333380"/>
            <a:ext cx="91440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4704" y="0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 smtClean="0">
                <a:solidFill>
                  <a:srgbClr val="455C61"/>
                </a:solidFill>
                <a:latin typeface="Trade Gothic LT Std Cn" pitchFamily="34" charset="0"/>
              </a:rPr>
              <a:t>LESSON 11</a:t>
            </a:r>
            <a:r>
              <a:rPr lang="en-US" sz="1600" b="1" baseline="0" dirty="0" smtClean="0">
                <a:solidFill>
                  <a:srgbClr val="455C61"/>
                </a:solidFill>
                <a:latin typeface="Trade Gothic LT Std Cn" pitchFamily="34" charset="0"/>
              </a:rPr>
              <a:t>   </a:t>
            </a:r>
            <a:r>
              <a:rPr lang="en-US" sz="1600" b="1" dirty="0" smtClean="0">
                <a:solidFill>
                  <a:srgbClr val="E4701E"/>
                </a:solidFill>
              </a:rPr>
              <a:t>NOT-SO-PRIVATE GOODS AND SERVICES</a:t>
            </a:r>
            <a:endParaRPr lang="en-GB" sz="1600" b="1" dirty="0">
              <a:solidFill>
                <a:srgbClr val="E4701E"/>
              </a:solidFill>
              <a:latin typeface="Trade Gothic LT Std Cn" pitchFamily="34" charset="0"/>
            </a:endParaRPr>
          </a:p>
        </p:txBody>
      </p:sp>
      <p:sp>
        <p:nvSpPr>
          <p:cNvPr id="14" name="Chord 13"/>
          <p:cNvSpPr/>
          <p:nvPr/>
        </p:nvSpPr>
        <p:spPr>
          <a:xfrm rot="6752595">
            <a:off x="3837038" y="5993156"/>
            <a:ext cx="1483244" cy="1514991"/>
          </a:xfrm>
          <a:prstGeom prst="chord">
            <a:avLst>
              <a:gd name="adj1" fmla="val 3996300"/>
              <a:gd name="adj2" fmla="val 14842206"/>
            </a:avLst>
          </a:prstGeom>
          <a:solidFill>
            <a:srgbClr val="E4701E"/>
          </a:solidFill>
          <a:ln>
            <a:solidFill>
              <a:srgbClr val="E470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4114800" y="6149008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b="1" dirty="0" smtClean="0">
                <a:solidFill>
                  <a:schemeClr val="bg1"/>
                </a:solidFill>
                <a:latin typeface="Trade Gothic LT Std" pitchFamily="34" charset="0"/>
              </a:rPr>
              <a:t>11-</a:t>
            </a:r>
            <a:fld id="{BF3E2D1B-3FFF-45CB-8648-E0CD14D04F0D}" type="slidenum">
              <a:rPr lang="en-GB" sz="1000" b="1" smtClean="0">
                <a:solidFill>
                  <a:schemeClr val="bg1"/>
                </a:solidFill>
                <a:latin typeface="Trade Gothic LT Std" pitchFamily="34" charset="0"/>
              </a:rPr>
              <a:pPr algn="ctr"/>
              <a:t>‹#›</a:t>
            </a:fld>
            <a:endParaRPr lang="en-GB" sz="1000" b="1" dirty="0">
              <a:solidFill>
                <a:schemeClr val="bg1"/>
              </a:solidFill>
              <a:latin typeface="Trade Gothic LT Std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-39757" y="6477000"/>
            <a:ext cx="9197009" cy="381000"/>
          </a:xfrm>
          <a:prstGeom prst="rect">
            <a:avLst/>
          </a:prstGeom>
          <a:solidFill>
            <a:srgbClr val="E4701E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/>
          <p:cNvSpPr txBox="1"/>
          <p:nvPr/>
        </p:nvSpPr>
        <p:spPr>
          <a:xfrm>
            <a:off x="1172816" y="6576392"/>
            <a:ext cx="6781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HIGH SCHOOL ECONOMICS 3</a:t>
            </a:r>
            <a:r>
              <a:rPr lang="en-US" sz="800" b="1" dirty="0" smtClean="0">
                <a:solidFill>
                  <a:schemeClr val="bg1"/>
                </a:solidFill>
                <a:latin typeface="Trade Gothic LT Std" pitchFamily="34" charset="0"/>
              </a:rPr>
              <a:t>RD</a:t>
            </a:r>
            <a:r>
              <a:rPr lang="en-US" sz="1000" b="1" dirty="0" smtClean="0">
                <a:solidFill>
                  <a:schemeClr val="bg1"/>
                </a:solidFill>
                <a:latin typeface="Trade Gothic LT Std" pitchFamily="34" charset="0"/>
              </a:rPr>
              <a:t> EDITION © COUNCIL FOR ECONOMIC EDUCATION, NEW YORK, NY</a:t>
            </a:r>
            <a:endParaRPr lang="en-GB" sz="1000" b="1" dirty="0">
              <a:latin typeface="Trade Gothic LT St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9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 cap="all" spc="0" baseline="0">
          <a:solidFill>
            <a:schemeClr val="tx1"/>
          </a:solidFill>
          <a:latin typeface="Trade Gothic LT Std Extended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Trade Gothic LT Std C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312"/>
            <a:ext cx="8229600" cy="1143000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Finding the Efficient Quantity</a:t>
            </a:r>
            <a:endParaRPr lang="en-US" cap="none" dirty="0"/>
          </a:p>
        </p:txBody>
      </p:sp>
      <p:grpSp>
        <p:nvGrpSpPr>
          <p:cNvPr id="25" name="Group 24"/>
          <p:cNvGrpSpPr/>
          <p:nvPr/>
        </p:nvGrpSpPr>
        <p:grpSpPr>
          <a:xfrm>
            <a:off x="1826304" y="1755060"/>
            <a:ext cx="5491392" cy="3719672"/>
            <a:chOff x="1826304" y="1755060"/>
            <a:chExt cx="5491392" cy="3719672"/>
          </a:xfrm>
        </p:grpSpPr>
        <p:sp>
          <p:nvSpPr>
            <p:cNvPr id="5" name="TextBox 4"/>
            <p:cNvSpPr txBox="1"/>
            <p:nvPr/>
          </p:nvSpPr>
          <p:spPr>
            <a:xfrm>
              <a:off x="1826304" y="1755060"/>
              <a:ext cx="7489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$/unit</a:t>
              </a:r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465907" y="5105400"/>
              <a:ext cx="18517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Number of Units</a:t>
              </a:r>
              <a:endParaRPr lang="en-US" dirty="0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2606983" y="1829544"/>
              <a:ext cx="0" cy="3276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2606983" y="5106144"/>
              <a:ext cx="37338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2771871" y="2057400"/>
              <a:ext cx="2971800" cy="2895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2956227" y="2209800"/>
              <a:ext cx="2362200" cy="2514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937427" y="1828800"/>
              <a:ext cx="838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Supply</a:t>
              </a:r>
              <a:endParaRPr lang="en-US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727627" y="1828800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Demand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799775" y="5105400"/>
              <a:ext cx="457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30</a:t>
              </a:r>
              <a:endParaRPr lang="en-US" sz="1600" dirty="0"/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4175427" y="3429000"/>
              <a:ext cx="0" cy="163830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2637145" y="2590800"/>
              <a:ext cx="623882" cy="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2575227" y="3429000"/>
              <a:ext cx="1600200" cy="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2637145" y="4267200"/>
              <a:ext cx="2376482" cy="1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5013627" y="4267200"/>
              <a:ext cx="0" cy="80010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3337227" y="2590800"/>
              <a:ext cx="0" cy="2476500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3946827" y="5105400"/>
              <a:ext cx="457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20</a:t>
              </a:r>
              <a:endParaRPr lang="en-US" sz="16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3108627" y="5105400"/>
              <a:ext cx="457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10</a:t>
              </a:r>
              <a:endParaRPr lang="en-US" sz="16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346627" y="5105400"/>
              <a:ext cx="457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0</a:t>
              </a:r>
              <a:endParaRPr lang="en-US" sz="16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2194227" y="4114800"/>
              <a:ext cx="457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$6</a:t>
              </a:r>
              <a:endParaRPr lang="en-US" sz="16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118027" y="3276600"/>
              <a:ext cx="533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$12</a:t>
              </a:r>
              <a:endParaRPr lang="en-US" sz="16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118027" y="2438400"/>
              <a:ext cx="533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$18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xmlns="" val="819737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2424"/>
            <a:ext cx="8229600" cy="852488"/>
          </a:xfrm>
        </p:spPr>
        <p:txBody>
          <a:bodyPr>
            <a:normAutofit/>
          </a:bodyPr>
          <a:lstStyle/>
          <a:p>
            <a:r>
              <a:rPr lang="en-US" cap="none" dirty="0" smtClean="0"/>
              <a:t>Characteristics of Goods</a:t>
            </a:r>
            <a:endParaRPr lang="en-US" cap="non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1"/>
            <a:ext cx="7772400" cy="4191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Rival</a:t>
            </a:r>
          </a:p>
          <a:p>
            <a:r>
              <a:rPr lang="en-US" sz="2800" dirty="0" smtClean="0"/>
              <a:t>A </a:t>
            </a:r>
            <a:r>
              <a:rPr lang="en-US" sz="2800" dirty="0"/>
              <a:t>unit of the good cannot be consumed by more than one person at</a:t>
            </a:r>
            <a:r>
              <a:rPr lang="en-US" sz="2800" dirty="0" smtClean="0"/>
              <a:t> one </a:t>
            </a:r>
            <a:r>
              <a:rPr lang="en-US" sz="2800" dirty="0"/>
              <a:t>time.</a:t>
            </a:r>
            <a:r>
              <a:rPr lang="en-US" sz="2800" dirty="0" smtClean="0"/>
              <a:t> </a:t>
            </a:r>
          </a:p>
          <a:p>
            <a:pPr>
              <a:buNone/>
            </a:pPr>
            <a:r>
              <a:rPr lang="en-US" sz="2800" dirty="0" smtClean="0"/>
              <a:t> </a:t>
            </a:r>
            <a:endParaRPr lang="en-US" sz="2800" dirty="0"/>
          </a:p>
          <a:p>
            <a:pPr marL="0" indent="0">
              <a:buNone/>
            </a:pPr>
            <a:r>
              <a:rPr lang="en-US" sz="2800" b="1" dirty="0" smtClean="0"/>
              <a:t>Excludable</a:t>
            </a:r>
          </a:p>
          <a:p>
            <a:r>
              <a:rPr lang="en-US" sz="2800" dirty="0"/>
              <a:t>People who do not pay for the good can be prevented from consuming it.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2765032994"/>
      </p:ext>
    </p:extLst>
  </p:cSld>
  <p:clrMapOvr>
    <a:masterClrMapping/>
  </p:clrMapOvr>
</p:sld>
</file>

<file path=ppt/theme/theme1.xml><?xml version="1.0" encoding="utf-8"?>
<a:theme xmlns:a="http://schemas.openxmlformats.org/drawingml/2006/main" name="1_HSE_Lesson01_ms-com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EE-Economics">
      <a:majorFont>
        <a:latin typeface="Trade Gothic LT Std Extended"/>
        <a:ea typeface=""/>
        <a:cs typeface=""/>
      </a:majorFont>
      <a:minorFont>
        <a:latin typeface="Trade Gothic LT Std C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</TotalTime>
  <Words>59</Words>
  <Application>Microsoft Office PowerPoint</Application>
  <PresentationFormat>On-screen Show (4:3)</PresentationFormat>
  <Paragraphs>18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Trade Gothic LT Std Extended</vt:lpstr>
      <vt:lpstr>Trade Gothic LT Std Cn</vt:lpstr>
      <vt:lpstr>Trade Gothic LT Std</vt:lpstr>
      <vt:lpstr>1_HSE_Lesson01_ms-comp</vt:lpstr>
      <vt:lpstr>Finding the Efficient Quantity</vt:lpstr>
      <vt:lpstr>Characteristics of Goods</vt:lpstr>
    </vt:vector>
  </TitlesOfParts>
  <Company>Florida Atlantic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11:  Not so private goods and service</dc:title>
  <dc:creator>William Bosshardt</dc:creator>
  <cp:lastModifiedBy>Stephenv</cp:lastModifiedBy>
  <cp:revision>19</cp:revision>
  <dcterms:created xsi:type="dcterms:W3CDTF">2014-02-27T16:36:42Z</dcterms:created>
  <dcterms:modified xsi:type="dcterms:W3CDTF">2014-04-29T15:33:30Z</dcterms:modified>
</cp:coreProperties>
</file>

<file path=docProps/thumbnail.jpeg>
</file>